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62" r:id="rId6"/>
    <p:sldId id="263" r:id="rId7"/>
    <p:sldId id="257" r:id="rId8"/>
    <p:sldId id="25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9" d="100"/>
          <a:sy n="79" d="100"/>
        </p:scale>
        <p:origin x="-152"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10/22/17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10/22/17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10/22/17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10/22/17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10/22/17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10/22/17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10/22/17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10/22/17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10/22/17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10/22/17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10/22/17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10/22/17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10/22/17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10/22/17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10/22/17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10/22/17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10/22/17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10/22/17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CATCH </a:t>
            </a:r>
            <a:r>
              <a:rPr lang="en-US" dirty="0" smtClean="0"/>
              <a:t>Annotation</a:t>
            </a:r>
            <a:endParaRPr lang="en-US" dirty="0"/>
          </a:p>
        </p:txBody>
      </p:sp>
      <p:sp>
        <p:nvSpPr>
          <p:cNvPr id="3" name="Subtitle 2"/>
          <p:cNvSpPr>
            <a:spLocks noGrp="1"/>
          </p:cNvSpPr>
          <p:nvPr>
            <p:ph type="subTitle" idx="1"/>
          </p:nvPr>
        </p:nvSpPr>
        <p:spPr/>
        <p:txBody>
          <a:bodyPr/>
          <a:lstStyle/>
          <a:p>
            <a:r>
              <a:rPr lang="en-US" dirty="0" smtClean="0"/>
              <a:t>One method for annotating a text…</a:t>
            </a:r>
            <a:endParaRPr lang="en-US" dirty="0"/>
          </a:p>
        </p:txBody>
      </p:sp>
    </p:spTree>
    <p:extLst>
      <p:ext uri="{BB962C8B-B14F-4D97-AF65-F5344CB8AC3E}">
        <p14:creationId xmlns:p14="http://schemas.microsoft.com/office/powerpoint/2010/main" val="39681170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C- circle unfamiliar words (then define them)</a:t>
            </a:r>
            <a:endParaRPr lang="en-US" sz="4400" b="1" dirty="0"/>
          </a:p>
        </p:txBody>
      </p:sp>
      <p:sp>
        <p:nvSpPr>
          <p:cNvPr id="3" name="Text Placeholder 2"/>
          <p:cNvSpPr>
            <a:spLocks noGrp="1"/>
          </p:cNvSpPr>
          <p:nvPr>
            <p:ph type="body" sz="half" idx="2"/>
          </p:nvPr>
        </p:nvSpPr>
        <p:spPr/>
        <p:txBody>
          <a:bodyPr>
            <a:normAutofit/>
          </a:bodyPr>
          <a:lstStyle/>
          <a:p>
            <a:r>
              <a:rPr lang="en-US" sz="3200" dirty="0" smtClean="0"/>
              <a:t>Is knowledge of a particular word’s meaning essential to understanding the text?</a:t>
            </a:r>
            <a:endParaRPr lang="en-US" sz="3200" dirty="0"/>
          </a:p>
        </p:txBody>
      </p:sp>
    </p:spTree>
    <p:extLst>
      <p:ext uri="{BB962C8B-B14F-4D97-AF65-F5344CB8AC3E}">
        <p14:creationId xmlns:p14="http://schemas.microsoft.com/office/powerpoint/2010/main" val="2863713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A-acknowledge confusion (and wrestle with it)</a:t>
            </a:r>
            <a:endParaRPr lang="en-US" sz="4000" b="1" dirty="0"/>
          </a:p>
        </p:txBody>
      </p:sp>
      <p:sp>
        <p:nvSpPr>
          <p:cNvPr id="3" name="Text Placeholder 2"/>
          <p:cNvSpPr>
            <a:spLocks noGrp="1"/>
          </p:cNvSpPr>
          <p:nvPr>
            <p:ph type="body" sz="half" idx="2"/>
          </p:nvPr>
        </p:nvSpPr>
        <p:spPr/>
        <p:txBody>
          <a:bodyPr>
            <a:noAutofit/>
          </a:bodyPr>
          <a:lstStyle/>
          <a:p>
            <a:pPr marL="285750" indent="-285750">
              <a:buFont typeface="Arial" panose="020B0604020202020204" pitchFamily="34" charset="0"/>
              <a:buChar char="•"/>
            </a:pPr>
            <a:r>
              <a:rPr lang="en-US" sz="3200" dirty="0" smtClean="0"/>
              <a:t>At what part of the text am I getting confused?</a:t>
            </a:r>
          </a:p>
          <a:p>
            <a:pPr marL="285750" indent="-285750">
              <a:buFont typeface="Arial" panose="020B0604020202020204" pitchFamily="34" charset="0"/>
              <a:buChar char="•"/>
            </a:pPr>
            <a:r>
              <a:rPr lang="en-US" sz="3200" dirty="0" smtClean="0"/>
              <a:t>Why am I confused?</a:t>
            </a:r>
          </a:p>
          <a:p>
            <a:pPr marL="285750" indent="-285750">
              <a:buFont typeface="Arial" panose="020B0604020202020204" pitchFamily="34" charset="0"/>
              <a:buChar char="•"/>
            </a:pPr>
            <a:r>
              <a:rPr lang="en-US" sz="3200" dirty="0" smtClean="0"/>
              <a:t>What do I think this part of the text means?</a:t>
            </a:r>
          </a:p>
        </p:txBody>
      </p:sp>
    </p:spTree>
    <p:extLst>
      <p:ext uri="{BB962C8B-B14F-4D97-AF65-F5344CB8AC3E}">
        <p14:creationId xmlns:p14="http://schemas.microsoft.com/office/powerpoint/2010/main" val="31132318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T-talk with the text</a:t>
            </a:r>
            <a:r>
              <a:rPr lang="en-US" dirty="0" smtClean="0"/>
              <a:t/>
            </a:r>
            <a:br>
              <a:rPr lang="en-US" dirty="0" smtClean="0"/>
            </a:br>
            <a:r>
              <a:rPr lang="en-US" dirty="0" smtClean="0"/>
              <a:t>	comments			connections</a:t>
            </a:r>
            <a:br>
              <a:rPr lang="en-US" dirty="0" smtClean="0"/>
            </a:br>
            <a:r>
              <a:rPr lang="en-US" dirty="0"/>
              <a:t>	</a:t>
            </a:r>
            <a:r>
              <a:rPr lang="en-US" dirty="0" smtClean="0"/>
              <a:t>questions			reactions</a:t>
            </a:r>
            <a:br>
              <a:rPr lang="en-US" dirty="0" smtClean="0"/>
            </a:br>
            <a:r>
              <a:rPr lang="en-US" dirty="0"/>
              <a:t>	</a:t>
            </a:r>
            <a:r>
              <a:rPr lang="en-US" dirty="0" smtClean="0"/>
              <a:t>predictions		identify author’s evidence</a:t>
            </a:r>
            <a:br>
              <a:rPr lang="en-US" dirty="0" smtClean="0"/>
            </a:br>
            <a:r>
              <a:rPr lang="en-US" dirty="0"/>
              <a:t>	</a:t>
            </a:r>
            <a:r>
              <a:rPr lang="en-US" dirty="0" smtClean="0"/>
              <a:t>observations		rhetorical devices</a:t>
            </a:r>
            <a:endParaRPr lang="en-US" dirty="0"/>
          </a:p>
        </p:txBody>
      </p:sp>
      <p:sp>
        <p:nvSpPr>
          <p:cNvPr id="3" name="Text Placeholder 2"/>
          <p:cNvSpPr>
            <a:spLocks noGrp="1"/>
          </p:cNvSpPr>
          <p:nvPr>
            <p:ph type="body" sz="half" idx="2"/>
          </p:nvPr>
        </p:nvSpPr>
        <p:spPr/>
        <p:txBody>
          <a:bodyPr>
            <a:normAutofit/>
          </a:bodyPr>
          <a:lstStyle/>
          <a:p>
            <a:r>
              <a:rPr lang="en-US" sz="3200" dirty="0" smtClean="0"/>
              <a:t>Talking with the text should go hand-in-hand with highlighting.  If a detail is important enough to highlight, you need to express your thinking about it.</a:t>
            </a:r>
            <a:endParaRPr lang="en-US" sz="3200" dirty="0"/>
          </a:p>
        </p:txBody>
      </p:sp>
    </p:spTree>
    <p:extLst>
      <p:ext uri="{BB962C8B-B14F-4D97-AF65-F5344CB8AC3E}">
        <p14:creationId xmlns:p14="http://schemas.microsoft.com/office/powerpoint/2010/main" val="25252958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C-capture the main idea (main assertion)</a:t>
            </a:r>
            <a:endParaRPr lang="en-US" sz="4000" b="1" dirty="0"/>
          </a:p>
        </p:txBody>
      </p:sp>
      <p:sp>
        <p:nvSpPr>
          <p:cNvPr id="3" name="Text Placeholder 2"/>
          <p:cNvSpPr>
            <a:spLocks noGrp="1"/>
          </p:cNvSpPr>
          <p:nvPr>
            <p:ph type="body" sz="half" idx="2"/>
          </p:nvPr>
        </p:nvSpPr>
        <p:spPr/>
        <p:txBody>
          <a:bodyPr>
            <a:normAutofit/>
          </a:bodyPr>
          <a:lstStyle/>
          <a:p>
            <a:pPr marL="285750" indent="-285750">
              <a:buFont typeface="Arial" panose="020B0604020202020204" pitchFamily="34" charset="0"/>
              <a:buChar char="•"/>
            </a:pPr>
            <a:r>
              <a:rPr lang="en-US" sz="3200" dirty="0" smtClean="0"/>
              <a:t>Is the main idea explicitly stated?  If so, where?  </a:t>
            </a:r>
          </a:p>
          <a:p>
            <a:pPr marL="285750" indent="-285750">
              <a:buFont typeface="Arial" panose="020B0604020202020204" pitchFamily="34" charset="0"/>
              <a:buChar char="•"/>
            </a:pPr>
            <a:r>
              <a:rPr lang="en-US" sz="3200" dirty="0" smtClean="0"/>
              <a:t>Is it implied?  If so, how could I explain it in my own words?</a:t>
            </a:r>
            <a:endParaRPr lang="en-US" sz="3200" dirty="0"/>
          </a:p>
        </p:txBody>
      </p:sp>
    </p:spTree>
    <p:extLst>
      <p:ext uri="{BB962C8B-B14F-4D97-AF65-F5344CB8AC3E}">
        <p14:creationId xmlns:p14="http://schemas.microsoft.com/office/powerpoint/2010/main" val="22515135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H-highlight</a:t>
            </a:r>
            <a:r>
              <a:rPr lang="en-US" dirty="0" smtClean="0"/>
              <a:t> or underline important details</a:t>
            </a:r>
            <a:endParaRPr lang="en-US" dirty="0"/>
          </a:p>
        </p:txBody>
      </p:sp>
      <p:sp>
        <p:nvSpPr>
          <p:cNvPr id="3" name="Text Placeholder 2"/>
          <p:cNvSpPr>
            <a:spLocks noGrp="1"/>
          </p:cNvSpPr>
          <p:nvPr>
            <p:ph type="body" sz="half" idx="2"/>
          </p:nvPr>
        </p:nvSpPr>
        <p:spPr/>
        <p:txBody>
          <a:bodyPr>
            <a:noAutofit/>
          </a:bodyPr>
          <a:lstStyle/>
          <a:p>
            <a:pPr marL="285750" indent="-285750">
              <a:buFont typeface="Arial" panose="020B0604020202020204" pitchFamily="34" charset="0"/>
              <a:buChar char="•"/>
            </a:pPr>
            <a:r>
              <a:rPr lang="en-US" sz="3200" dirty="0" smtClean="0"/>
              <a:t>Less is more.</a:t>
            </a:r>
          </a:p>
          <a:p>
            <a:pPr marL="285750" indent="-285750">
              <a:buFont typeface="Arial" panose="020B0604020202020204" pitchFamily="34" charset="0"/>
              <a:buChar char="•"/>
            </a:pPr>
            <a:r>
              <a:rPr lang="en-US" sz="3200" dirty="0" smtClean="0"/>
              <a:t>Avoid highlighting complete sentences.</a:t>
            </a:r>
          </a:p>
          <a:p>
            <a:pPr marL="285750" indent="-285750">
              <a:buFont typeface="Arial" panose="020B0604020202020204" pitchFamily="34" charset="0"/>
              <a:buChar char="•"/>
            </a:pPr>
            <a:r>
              <a:rPr lang="en-US" sz="3200" dirty="0" smtClean="0"/>
              <a:t>Too much highlighting makes nothing stand out.</a:t>
            </a:r>
            <a:endParaRPr lang="en-US" sz="3200" dirty="0"/>
          </a:p>
        </p:txBody>
      </p:sp>
    </p:spTree>
    <p:extLst>
      <p:ext uri="{BB962C8B-B14F-4D97-AF65-F5344CB8AC3E}">
        <p14:creationId xmlns:p14="http://schemas.microsoft.com/office/powerpoint/2010/main" val="27453235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9788" y="365125"/>
            <a:ext cx="10515600" cy="5626100"/>
          </a:xfrm>
        </p:spPr>
        <p:txBody>
          <a:bodyPr/>
          <a:lstStyle/>
          <a:p>
            <a:r>
              <a:rPr lang="en-US" sz="4000" dirty="0"/>
              <a:t>CATCH is an acronym that represents the process of actively reading and engaging with a text.  </a:t>
            </a:r>
            <a:br>
              <a:rPr lang="en-US" sz="4000" dirty="0"/>
            </a:br>
            <a:r>
              <a:rPr lang="en-US" sz="4000" dirty="0" smtClean="0"/>
              <a:t/>
            </a:r>
            <a:br>
              <a:rPr lang="en-US" sz="4000" dirty="0" smtClean="0"/>
            </a:br>
            <a:endParaRPr lang="en-US" dirty="0"/>
          </a:p>
        </p:txBody>
      </p:sp>
      <p:sp>
        <p:nvSpPr>
          <p:cNvPr id="7" name="Text Placeholder 6"/>
          <p:cNvSpPr>
            <a:spLocks noGrp="1"/>
          </p:cNvSpPr>
          <p:nvPr>
            <p:ph type="body" sz="half" idx="2"/>
          </p:nvPr>
        </p:nvSpPr>
        <p:spPr>
          <a:xfrm>
            <a:off x="839788" y="3505200"/>
            <a:ext cx="10514012" cy="2486025"/>
          </a:xfrm>
        </p:spPr>
        <p:txBody>
          <a:bodyPr>
            <a:normAutofit lnSpcReduction="10000"/>
          </a:bodyPr>
          <a:lstStyle/>
          <a:p>
            <a:r>
              <a:rPr lang="en-US" sz="4000" dirty="0"/>
              <a:t>CATCH can be used to effectively annotate any kind of text, (fiction, non-fiction, graphic, visual), which makes it a great tool for you to use throughout your classes.  </a:t>
            </a:r>
            <a:r>
              <a:rPr lang="en-US" dirty="0"/>
              <a:t/>
            </a:r>
            <a:br>
              <a:rPr lang="en-US" dirty="0"/>
            </a:br>
            <a:endParaRPr lang="en-US" dirty="0"/>
          </a:p>
        </p:txBody>
      </p:sp>
    </p:spTree>
    <p:extLst>
      <p:ext uri="{BB962C8B-B14F-4D97-AF65-F5344CB8AC3E}">
        <p14:creationId xmlns:p14="http://schemas.microsoft.com/office/powerpoint/2010/main" val="29934771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788" y="1361775"/>
            <a:ext cx="10515600" cy="5070475"/>
          </a:xfrm>
        </p:spPr>
        <p:txBody>
          <a:bodyPr>
            <a:normAutofit fontScale="90000"/>
          </a:bodyPr>
          <a:lstStyle/>
          <a:p>
            <a:r>
              <a:rPr lang="en-US" sz="4400" dirty="0"/>
              <a:t>While there is no “proper” order or method for annotation, capturing the main idea generally comes </a:t>
            </a:r>
            <a:r>
              <a:rPr lang="en-US" sz="4400" i="1" dirty="0"/>
              <a:t>at the end</a:t>
            </a:r>
            <a:r>
              <a:rPr lang="en-US" sz="4400" dirty="0"/>
              <a:t>, after you have read the text one or more times, cleared up any confusion or answered any questions you had, and engaged in a dialogue with the text.  Any other symbols--</a:t>
            </a:r>
            <a:r>
              <a:rPr lang="en-US" sz="4400" dirty="0">
                <a:sym typeface="Wingdings" panose="05000000000000000000" pitchFamily="2" charset="2"/>
              </a:rPr>
              <a:t></a:t>
            </a:r>
            <a:r>
              <a:rPr lang="en-US" sz="4400" dirty="0"/>
              <a:t>, !!!, ?, *, …--are left up to the you.</a:t>
            </a:r>
            <a:r>
              <a:rPr lang="en-US" dirty="0"/>
              <a:t/>
            </a:r>
            <a:br>
              <a:rPr lang="en-US" dirty="0"/>
            </a:br>
            <a:endParaRPr lang="en-US" dirty="0"/>
          </a:p>
        </p:txBody>
      </p:sp>
    </p:spTree>
    <p:extLst>
      <p:ext uri="{BB962C8B-B14F-4D97-AF65-F5344CB8AC3E}">
        <p14:creationId xmlns:p14="http://schemas.microsoft.com/office/powerpoint/2010/main" val="10158350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TC104033923[[fn=Depth]]</Template>
  <TotalTime>40</TotalTime>
  <Words>304</Words>
  <Application>Microsoft Macintosh PowerPoint</Application>
  <PresentationFormat>Custom</PresentationFormat>
  <Paragraphs>20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Depth</vt:lpstr>
      <vt:lpstr>CATCH Annotation</vt:lpstr>
      <vt:lpstr>C- circle unfamiliar words (then define them)</vt:lpstr>
      <vt:lpstr>A-acknowledge confusion (and wrestle with it)</vt:lpstr>
      <vt:lpstr>T-talk with the text  comments   connections  questions   reactions  predictions  identify author’s evidence  observations  rhetorical devices</vt:lpstr>
      <vt:lpstr>C-capture the main idea (main assertion)</vt:lpstr>
      <vt:lpstr>H-highlight or underline important details</vt:lpstr>
      <vt:lpstr>CATCH is an acronym that represents the process of actively reading and engaging with a text.    </vt:lpstr>
      <vt:lpstr>While there is no “proper” order or method for annotation, capturing the main idea generally comes at the end, after you have read the text one or more times, cleared up any confusion or answered any questions you had, and engaged in a dialogue with the text.  Any other symbols--, !!!, ?, *, …--are left up to the you. </vt:lpstr>
    </vt:vector>
  </TitlesOfParts>
  <Company>Kern High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CATCH Annotating</dc:title>
  <dc:creator>Valerie McDonough</dc:creator>
  <cp:lastModifiedBy>Rachel Cottom</cp:lastModifiedBy>
  <cp:revision>7</cp:revision>
  <dcterms:created xsi:type="dcterms:W3CDTF">2014-08-19T15:56:35Z</dcterms:created>
  <dcterms:modified xsi:type="dcterms:W3CDTF">2017-10-22T22:13:57Z</dcterms:modified>
</cp:coreProperties>
</file>