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9" r:id="rId13"/>
    <p:sldId id="268" r:id="rId14"/>
    <p:sldId id="270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7454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3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797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47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954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8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429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5143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70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ICAL_TITLE_AND_VERTICAL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515100" y="609600"/>
            <a:ext cx="19431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56769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ICAL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URE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ECT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00FFFF"/>
            </a:gs>
          </a:gsLst>
          <a:lin ang="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00FFFF"/>
            </a:gs>
          </a:gsLst>
          <a:lin ang="0" scaled="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659890" y="5334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7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Literary Devices:</a:t>
            </a:r>
            <a:br>
              <a:rPr lang="en-US" sz="7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smtClean="0"/>
              <a:t>Interesting when you read, useful when you write!</a:t>
            </a:r>
            <a:endParaRPr lang="en-US" sz="2400" b="1" i="0" u="none" strike="noStrike" cap="none" baseline="0" dirty="0">
              <a:solidFill>
                <a:schemeClr val="dk2"/>
              </a:solidFill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838200" y="2743200"/>
            <a:ext cx="7543799" cy="386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TYPES OF RHYME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onstantia" charset="0"/>
              </a:rPr>
              <a:t>End Rhyme: </a:t>
            </a:r>
            <a:r>
              <a:rPr lang="en-US" dirty="0">
                <a:latin typeface="Constantia" charset="0"/>
              </a:rPr>
              <a:t>The rhyming of words at the end of a line.</a:t>
            </a:r>
          </a:p>
          <a:p>
            <a:pPr lvl="1" eaLnBrk="1" hangingPunct="1"/>
            <a:r>
              <a:rPr lang="en-US" sz="2000" b="1" dirty="0">
                <a:latin typeface="Constantia" charset="0"/>
              </a:rPr>
              <a:t>Example: </a:t>
            </a:r>
            <a:r>
              <a:rPr lang="en-US" sz="2000" dirty="0">
                <a:latin typeface="Constantia" charset="0"/>
              </a:rPr>
              <a:t>They could not excuse the </a:t>
            </a:r>
            <a:r>
              <a:rPr lang="en-US" sz="2000" u="sng" dirty="0">
                <a:latin typeface="Constantia" charset="0"/>
              </a:rPr>
              <a:t>sin</a:t>
            </a:r>
            <a:r>
              <a:rPr lang="en-US" sz="2000" dirty="0">
                <a:latin typeface="Constantia" charset="0"/>
              </a:rPr>
              <a:t>.</a:t>
            </a:r>
          </a:p>
          <a:p>
            <a:pPr lvl="2" eaLnBrk="1" hangingPunct="1">
              <a:buFont typeface="Wingdings 2" charset="0"/>
              <a:buNone/>
            </a:pPr>
            <a:r>
              <a:rPr lang="en-US" b="1" dirty="0">
                <a:latin typeface="Constantia" charset="0"/>
              </a:rPr>
              <a:t>		</a:t>
            </a:r>
            <a:r>
              <a:rPr lang="en-US" sz="2000" dirty="0">
                <a:latin typeface="Constantia" charset="0"/>
              </a:rPr>
              <a:t>That was committed by his </a:t>
            </a:r>
            <a:r>
              <a:rPr lang="en-US" sz="2000" u="sng" dirty="0">
                <a:latin typeface="Constantia" charset="0"/>
              </a:rPr>
              <a:t>kin</a:t>
            </a:r>
            <a:r>
              <a:rPr lang="en-US" sz="2000" dirty="0">
                <a:latin typeface="Constantia" charset="0"/>
              </a:rPr>
              <a:t>.</a:t>
            </a:r>
          </a:p>
          <a:p>
            <a:pPr eaLnBrk="1" hangingPunct="1"/>
            <a:r>
              <a:rPr lang="en-US" b="1" dirty="0">
                <a:latin typeface="Constantia" charset="0"/>
              </a:rPr>
              <a:t>Internal Rhyme: </a:t>
            </a:r>
            <a:r>
              <a:rPr lang="en-US" dirty="0">
                <a:latin typeface="Constantia" charset="0"/>
              </a:rPr>
              <a:t>Rhyme that occurs within a single line of poetry.</a:t>
            </a:r>
          </a:p>
          <a:p>
            <a:pPr eaLnBrk="1" hangingPunct="1">
              <a:buFont typeface="Wingdings 2" charset="0"/>
              <a:buNone/>
            </a:pPr>
            <a:endParaRPr lang="en-US" dirty="0">
              <a:latin typeface="Constantia" charset="0"/>
            </a:endParaRPr>
          </a:p>
          <a:p>
            <a:pPr lvl="1" eaLnBrk="1" hangingPunct="1"/>
            <a:r>
              <a:rPr lang="en-US" sz="2000" b="1" dirty="0">
                <a:latin typeface="Constantia" charset="0"/>
              </a:rPr>
              <a:t>Example: </a:t>
            </a:r>
            <a:r>
              <a:rPr lang="en-US" sz="2000" u="sng" dirty="0">
                <a:latin typeface="Constantia" charset="0"/>
              </a:rPr>
              <a:t>No</a:t>
            </a:r>
            <a:r>
              <a:rPr lang="en-US" sz="2000" dirty="0">
                <a:latin typeface="Constantia" charset="0"/>
              </a:rPr>
              <a:t>, baby, </a:t>
            </a:r>
            <a:r>
              <a:rPr lang="en-US" sz="2000" u="sng" dirty="0">
                <a:latin typeface="Constantia" charset="0"/>
              </a:rPr>
              <a:t>no</a:t>
            </a:r>
            <a:r>
              <a:rPr lang="en-US" sz="2000" dirty="0">
                <a:latin typeface="Constantia" charset="0"/>
              </a:rPr>
              <a:t>, you may not </a:t>
            </a:r>
            <a:r>
              <a:rPr lang="en-US" sz="2000" u="sng" dirty="0">
                <a:latin typeface="Constantia" charset="0"/>
              </a:rPr>
              <a:t>go</a:t>
            </a:r>
            <a:r>
              <a:rPr lang="en-US" sz="2000" dirty="0">
                <a:latin typeface="Constantia" charset="0"/>
              </a:rPr>
              <a:t>.</a:t>
            </a:r>
            <a:r>
              <a:rPr lang="ja-JP" altLang="en-US" sz="2000" dirty="0">
                <a:latin typeface="Constantia" charset="0"/>
              </a:rPr>
              <a:t>”</a:t>
            </a:r>
            <a:endParaRPr lang="en-US" sz="2000" dirty="0">
              <a:latin typeface="Constanti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3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RHYME SCHEME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Constantia" charset="0"/>
              </a:rPr>
              <a:t>Rhyme Scheme</a:t>
            </a:r>
            <a:r>
              <a:rPr lang="en-US" sz="2400" dirty="0">
                <a:latin typeface="Constantia" charset="0"/>
              </a:rPr>
              <a:t>: The pattern that </a:t>
            </a:r>
            <a:r>
              <a:rPr lang="en-US" sz="2400" u="sng" dirty="0">
                <a:latin typeface="Constantia" charset="0"/>
              </a:rPr>
              <a:t>end rhymes</a:t>
            </a:r>
            <a:r>
              <a:rPr lang="en-US" sz="2400" dirty="0">
                <a:latin typeface="Constantia" charset="0"/>
              </a:rPr>
              <a:t> form in a stanza or poem.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 charset="0"/>
              </a:rPr>
              <a:t>Rhyme scheme is designated by the assignment of a different letter of the alphabet to each new rhyme.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Constantia" charset="0"/>
              </a:rPr>
              <a:t>		</a:t>
            </a:r>
            <a:r>
              <a:rPr lang="en-US" sz="2400" dirty="0">
                <a:latin typeface="Constantia" charset="0"/>
              </a:rPr>
              <a:t>Roses are </a:t>
            </a:r>
            <a:r>
              <a:rPr lang="en-US" sz="2400" u="sng" dirty="0">
                <a:latin typeface="Constantia" charset="0"/>
              </a:rPr>
              <a:t>red</a:t>
            </a:r>
            <a:r>
              <a:rPr lang="en-US" sz="2400" dirty="0">
                <a:latin typeface="Constantia" charset="0"/>
              </a:rPr>
              <a:t>		A</a:t>
            </a:r>
            <a:endParaRPr lang="en-US" sz="2400" u="sng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Constantia" charset="0"/>
              </a:rPr>
              <a:t>		Violets are </a:t>
            </a:r>
            <a:r>
              <a:rPr lang="en-US" sz="2400" u="sng" dirty="0">
                <a:latin typeface="Constantia" charset="0"/>
              </a:rPr>
              <a:t>blue</a:t>
            </a:r>
            <a:r>
              <a:rPr lang="en-US" sz="2400" dirty="0">
                <a:latin typeface="Constantia" charset="0"/>
              </a:rPr>
              <a:t>	</a:t>
            </a:r>
            <a:r>
              <a:rPr lang="en-US" sz="2400" dirty="0" smtClean="0">
                <a:latin typeface="Constantia" charset="0"/>
              </a:rPr>
              <a:t>B</a:t>
            </a:r>
            <a:endParaRPr lang="en-US" sz="2400" u="sng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Constantia" charset="0"/>
              </a:rPr>
              <a:t>		You stole my </a:t>
            </a:r>
            <a:r>
              <a:rPr lang="en-US" sz="2400" u="sng" dirty="0">
                <a:latin typeface="Constantia" charset="0"/>
              </a:rPr>
              <a:t>heart</a:t>
            </a:r>
            <a:r>
              <a:rPr lang="en-US" sz="2400" dirty="0">
                <a:latin typeface="Constantia" charset="0"/>
              </a:rPr>
              <a:t>	C</a:t>
            </a:r>
            <a:endParaRPr lang="en-US" sz="2400" u="sng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Constantia" charset="0"/>
              </a:rPr>
              <a:t>		Then were </a:t>
            </a:r>
            <a:r>
              <a:rPr lang="en-US" sz="2400" u="sng" dirty="0">
                <a:latin typeface="Constantia" charset="0"/>
              </a:rPr>
              <a:t>untrue</a:t>
            </a:r>
            <a:r>
              <a:rPr lang="en-US" sz="2400" dirty="0">
                <a:latin typeface="Constantia" charset="0"/>
              </a:rPr>
              <a:t>	B</a:t>
            </a:r>
            <a:endParaRPr lang="en-US" u="sng" dirty="0">
              <a:latin typeface="Constanti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9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STANZA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r>
              <a:rPr lang="en-US" dirty="0"/>
              <a:t>In poetry, a stanza is a division of four or more lines. </a:t>
            </a:r>
            <a:endParaRPr lang="en-US" dirty="0" smtClean="0"/>
          </a:p>
          <a:p>
            <a:pPr lvl="1"/>
            <a:r>
              <a:rPr lang="en-US" sz="2200" dirty="0"/>
              <a:t>Stanzas in poetry are similar to paragraphs in prose. Both stanzas and paragraphs include connected thoughts, and are set off by a space</a:t>
            </a:r>
            <a:r>
              <a:rPr lang="en-US" sz="2200" dirty="0" smtClean="0"/>
              <a:t>.</a:t>
            </a:r>
          </a:p>
          <a:p>
            <a:pPr marL="565150" lvl="1" indent="0">
              <a:buNone/>
            </a:pPr>
            <a:endParaRPr lang="en-US" sz="2200" dirty="0"/>
          </a:p>
          <a:p>
            <a:pPr marL="120650" indent="0">
              <a:buNone/>
            </a:pPr>
            <a:r>
              <a:rPr lang="en-US" sz="1800" dirty="0"/>
              <a:t>“He clasps the crag with crooked hands</a:t>
            </a:r>
            <a:r>
              <a:rPr lang="en-US" sz="1800" dirty="0" smtClean="0"/>
              <a:t>:         </a:t>
            </a:r>
            <a:r>
              <a:rPr lang="en-US" sz="1800" dirty="0" smtClean="0">
                <a:sym typeface="Wingdings"/>
              </a:rPr>
              <a:t>------ stanza 1</a:t>
            </a:r>
            <a:endParaRPr lang="en-US" sz="1800" dirty="0"/>
          </a:p>
          <a:p>
            <a:pPr marL="120650" indent="0">
              <a:buNone/>
            </a:pPr>
            <a:r>
              <a:rPr lang="en-US" sz="1800" dirty="0"/>
              <a:t>Close to the sun it lonely lands,</a:t>
            </a:r>
          </a:p>
          <a:p>
            <a:pPr marL="120650" indent="0">
              <a:buNone/>
            </a:pPr>
            <a:r>
              <a:rPr lang="en-US" sz="1800" dirty="0"/>
              <a:t>Ringed with the azure world, it stands.</a:t>
            </a:r>
          </a:p>
          <a:p>
            <a:pPr marL="120650" indent="0">
              <a:buNone/>
            </a:pPr>
            <a:endParaRPr lang="en-US" sz="1800" dirty="0"/>
          </a:p>
          <a:p>
            <a:pPr marL="120650" indent="0">
              <a:buNone/>
            </a:pPr>
            <a:r>
              <a:rPr lang="en-US" sz="1800" dirty="0"/>
              <a:t>The wrinkled sea beneath him crawls;</a:t>
            </a:r>
          </a:p>
          <a:p>
            <a:pPr marL="120650" indent="0">
              <a:buNone/>
            </a:pPr>
            <a:r>
              <a:rPr lang="en-US" sz="1800" dirty="0"/>
              <a:t>He watches from his mountain walls</a:t>
            </a:r>
            <a:r>
              <a:rPr lang="en-US" sz="1800" dirty="0" smtClean="0"/>
              <a:t>,               </a:t>
            </a:r>
            <a:r>
              <a:rPr lang="en-US" sz="1800" dirty="0" smtClean="0">
                <a:sym typeface="Wingdings"/>
              </a:rPr>
              <a:t>------ stanza 2</a:t>
            </a:r>
            <a:endParaRPr lang="en-US" sz="1800" dirty="0"/>
          </a:p>
          <a:p>
            <a:pPr marL="120650" indent="0">
              <a:buNone/>
            </a:pPr>
            <a:r>
              <a:rPr lang="en-US" sz="1800" dirty="0"/>
              <a:t>And like a thunderbolt he falls.”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4556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RHYTHM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 literature, rhythm is the pattern of stressed and unstressed beats. Rhythm is most commonly found in </a:t>
            </a:r>
            <a:r>
              <a:rPr lang="en-US" sz="2800" dirty="0" smtClean="0"/>
              <a:t>poetry. The </a:t>
            </a:r>
            <a:r>
              <a:rPr lang="en-US" sz="2800" dirty="0"/>
              <a:t>rhythm of a poem can be analyzed through the number of lines in a </a:t>
            </a:r>
            <a:r>
              <a:rPr lang="en-US" sz="2800" dirty="0" smtClean="0"/>
              <a:t>verse</a:t>
            </a:r>
            <a:r>
              <a:rPr lang="en-US" sz="2800" dirty="0"/>
              <a:t> </a:t>
            </a:r>
            <a:r>
              <a:rPr lang="en-US" sz="2800" dirty="0" smtClean="0"/>
              <a:t>or the </a:t>
            </a:r>
            <a:r>
              <a:rPr lang="en-US" sz="2800" dirty="0"/>
              <a:t>number of syllables in the </a:t>
            </a:r>
            <a:r>
              <a:rPr lang="en-US" sz="2800" dirty="0" smtClean="0"/>
              <a:t>line.</a:t>
            </a:r>
          </a:p>
          <a:p>
            <a:pPr marL="120650" indent="0">
              <a:buNone/>
            </a:pPr>
            <a:r>
              <a:rPr lang="en-US" sz="2000" b="1" u="sng" dirty="0" smtClean="0"/>
              <a:t>Example:</a:t>
            </a:r>
            <a:r>
              <a:rPr lang="en-US" sz="2000" dirty="0" smtClean="0"/>
              <a:t> (The words in ALL CAPS are stressed. Each line has the same amount of syllables per line. Below has 10 syllables.)</a:t>
            </a:r>
          </a:p>
          <a:p>
            <a:pPr marL="120650" indent="0">
              <a:buNone/>
            </a:pPr>
            <a:r>
              <a:rPr lang="en-US" sz="2000" dirty="0" smtClean="0"/>
              <a:t>“So </a:t>
            </a:r>
            <a:r>
              <a:rPr lang="en-US" sz="2000" dirty="0"/>
              <a:t>LONG as MEN can BREATHE, or EYES can SEE,</a:t>
            </a:r>
          </a:p>
          <a:p>
            <a:pPr marL="120650" indent="0">
              <a:buNone/>
            </a:pPr>
            <a:r>
              <a:rPr lang="en-US" sz="2000" dirty="0"/>
              <a:t>So LONG lives THIS, and THIS gives LIFE to THEE</a:t>
            </a:r>
            <a:r>
              <a:rPr lang="en-US" sz="2000" dirty="0" smtClean="0"/>
              <a:t>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2226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Meter is a stressed and unstressed syllabic pattern in a verse, or within the lines of a poem. </a:t>
            </a:r>
            <a:endParaRPr lang="en-US" dirty="0" smtClean="0"/>
          </a:p>
          <a:p>
            <a:pPr lvl="1"/>
            <a:r>
              <a:rPr lang="en-US" sz="2000" dirty="0"/>
              <a:t>Stressed syllables tend to be longer, and unstressed shorter</a:t>
            </a:r>
            <a:r>
              <a:rPr lang="en-US" sz="2000" dirty="0" smtClean="0"/>
              <a:t>.</a:t>
            </a:r>
          </a:p>
          <a:p>
            <a:pPr lvl="1"/>
            <a:endParaRPr lang="en-US" sz="2000" dirty="0"/>
          </a:p>
          <a:p>
            <a:pPr marL="120650" indent="0">
              <a:buNone/>
            </a:pPr>
            <a:r>
              <a:rPr lang="en-US" sz="2000" dirty="0" smtClean="0"/>
              <a:t>“The </a:t>
            </a:r>
            <a:r>
              <a:rPr lang="en-US" sz="2000" dirty="0" err="1" smtClean="0"/>
              <a:t>SAFest</a:t>
            </a:r>
            <a:r>
              <a:rPr lang="en-US" sz="2000" dirty="0" smtClean="0"/>
              <a:t> PLACE </a:t>
            </a:r>
            <a:r>
              <a:rPr lang="en-US" sz="2000" dirty="0"/>
              <a:t>on </a:t>
            </a:r>
            <a:r>
              <a:rPr lang="en-US" sz="2000" dirty="0" err="1" smtClean="0"/>
              <a:t>PLANet</a:t>
            </a:r>
            <a:r>
              <a:rPr lang="en-US" sz="2000" dirty="0" smtClean="0"/>
              <a:t> EARTH.”</a:t>
            </a:r>
            <a:endParaRPr lang="en-US" sz="2000" dirty="0"/>
          </a:p>
          <a:p>
            <a:pPr marL="120650" indent="0">
              <a:buNone/>
            </a:pPr>
            <a:r>
              <a:rPr lang="en-US" sz="2000" dirty="0"/>
              <a:t>(Iambic meter) </a:t>
            </a:r>
            <a:endParaRPr lang="en-US" sz="2000" dirty="0" smtClean="0"/>
          </a:p>
          <a:p>
            <a:pPr marL="120650" indent="0">
              <a:buNone/>
            </a:pPr>
            <a:endParaRPr lang="en-US" sz="2000" dirty="0"/>
          </a:p>
          <a:p>
            <a:pPr marL="120650" indent="0">
              <a:buNone/>
            </a:pPr>
            <a:r>
              <a:rPr lang="en-US" sz="2000" b="1" u="sng" dirty="0" smtClean="0"/>
              <a:t>Iambic meter pattern: </a:t>
            </a:r>
            <a:r>
              <a:rPr lang="en-US" sz="2000" dirty="0" smtClean="0"/>
              <a:t>Unstressed syllable, stressed syllable, unstressed syllable, stressed syllable, etc.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849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00FFFF"/>
            </a:gs>
          </a:gsLst>
          <a:lin ang="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ONOMATOPOEIA</a:t>
            </a:r>
          </a:p>
        </p:txBody>
      </p:sp>
      <p:sp>
        <p:nvSpPr>
          <p:cNvPr id="54" name="Shape 54"/>
          <p:cNvSpPr/>
          <p:nvPr/>
        </p:nvSpPr>
        <p:spPr>
          <a:xfrm>
            <a:off x="685800" y="3733800"/>
            <a:ext cx="7772400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r>
              <a:rPr lang="en-US" sz="3000" b="0" i="1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crunch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zap</a:t>
            </a:r>
            <a:b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tick-tock</a:t>
            </a:r>
            <a:b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whoosh</a:t>
            </a:r>
          </a:p>
        </p:txBody>
      </p:sp>
      <p:sp>
        <p:nvSpPr>
          <p:cNvPr id="55" name="Shape 55"/>
          <p:cNvSpPr/>
          <p:nvPr/>
        </p:nvSpPr>
        <p:spPr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 word that </a:t>
            </a:r>
            <a:r>
              <a:rPr lang="en-US" sz="4000" b="0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imitates</a:t>
            </a: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the sound it represents.</a:t>
            </a:r>
          </a:p>
        </p:txBody>
      </p:sp>
      <p:sp>
        <p:nvSpPr>
          <p:cNvPr id="56" name="Shape 56"/>
          <p:cNvSpPr/>
          <p:nvPr/>
        </p:nvSpPr>
        <p:spPr>
          <a:xfrm>
            <a:off x="3733800" y="3198811"/>
            <a:ext cx="5029200" cy="32083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00FFFF"/>
            </a:gs>
          </a:gsLst>
          <a:lin ang="0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PERSONIFICATION</a:t>
            </a:r>
          </a:p>
        </p:txBody>
      </p:sp>
      <p:sp>
        <p:nvSpPr>
          <p:cNvPr id="62" name="Shape 62"/>
          <p:cNvSpPr/>
          <p:nvPr/>
        </p:nvSpPr>
        <p:spPr>
          <a:xfrm>
            <a:off x="381000" y="3733800"/>
            <a:ext cx="5181600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r>
              <a:rPr lang="en-US" sz="3000" b="0" i="1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 </a:t>
            </a:r>
            <a:r>
              <a:rPr lang="en-US" sz="25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drank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gasoline in one gulp.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cat </a:t>
            </a:r>
            <a:r>
              <a:rPr lang="en-US" sz="25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laughed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newspaper headline </a:t>
            </a:r>
            <a:r>
              <a:rPr lang="en-US" sz="25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glared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me.</a:t>
            </a:r>
          </a:p>
        </p:txBody>
      </p:sp>
      <p:sp>
        <p:nvSpPr>
          <p:cNvPr id="63" name="Shape 63"/>
          <p:cNvSpPr/>
          <p:nvPr/>
        </p:nvSpPr>
        <p:spPr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when a writer gives </a:t>
            </a:r>
            <a:r>
              <a:rPr lang="en-US" sz="3600" b="0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qualities to animals or objects.</a:t>
            </a:r>
          </a:p>
        </p:txBody>
      </p:sp>
      <p:sp>
        <p:nvSpPr>
          <p:cNvPr id="64" name="Shape 64"/>
          <p:cNvSpPr/>
          <p:nvPr/>
        </p:nvSpPr>
        <p:spPr>
          <a:xfrm>
            <a:off x="5562600" y="2895600"/>
            <a:ext cx="3378200" cy="190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5" name="Shape 65"/>
          <p:cNvSpPr/>
          <p:nvPr/>
        </p:nvSpPr>
        <p:spPr>
          <a:xfrm>
            <a:off x="5562600" y="4800600"/>
            <a:ext cx="3352799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00FFFF"/>
            </a:gs>
          </a:gsLst>
          <a:lin ang="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ALLITERATION</a:t>
            </a:r>
          </a:p>
        </p:txBody>
      </p:sp>
      <p:sp>
        <p:nvSpPr>
          <p:cNvPr id="71" name="Shape 71"/>
          <p:cNvSpPr/>
          <p:nvPr/>
        </p:nvSpPr>
        <p:spPr>
          <a:xfrm>
            <a:off x="304800" y="3733800"/>
            <a:ext cx="5105400" cy="28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r>
              <a:rPr lang="en-US" sz="3000" b="0" i="1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Piper picked a peck of pickled peppers.</a:t>
            </a:r>
            <a:b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Sally sells seashells by the seashore.</a:t>
            </a:r>
          </a:p>
        </p:txBody>
      </p:sp>
      <p:sp>
        <p:nvSpPr>
          <p:cNvPr id="72" name="Shape 72"/>
          <p:cNvSpPr/>
          <p:nvPr/>
        </p:nvSpPr>
        <p:spPr>
          <a:xfrm>
            <a:off x="685800" y="1905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the repetition of the same </a:t>
            </a:r>
            <a:r>
              <a:rPr lang="en-US" sz="3600" b="0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consonant</a:t>
            </a: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sound in words occurring near one another.</a:t>
            </a:r>
          </a:p>
        </p:txBody>
      </p:sp>
      <p:sp>
        <p:nvSpPr>
          <p:cNvPr id="73" name="Shape 73"/>
          <p:cNvSpPr/>
          <p:nvPr/>
        </p:nvSpPr>
        <p:spPr>
          <a:xfrm>
            <a:off x="5105400" y="3556001"/>
            <a:ext cx="3911600" cy="3149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00FFFF"/>
            </a:gs>
          </a:gsLst>
          <a:lin ang="0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PARADOX</a:t>
            </a:r>
          </a:p>
        </p:txBody>
      </p:sp>
      <p:sp>
        <p:nvSpPr>
          <p:cNvPr id="87" name="Shape 87"/>
          <p:cNvSpPr/>
          <p:nvPr/>
        </p:nvSpPr>
        <p:spPr>
          <a:xfrm>
            <a:off x="228600" y="3276600"/>
            <a:ext cx="5257800" cy="327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r>
              <a:rPr lang="en-US" sz="3000" b="0" i="1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-He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500" b="0" i="0" u="sng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brave coward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-When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</a:t>
            </a:r>
            <a:r>
              <a:rPr lang="en-US" sz="25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 all the time, you lose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500" dirty="0" smtClean="0">
                <a:latin typeface="Times New Roman"/>
                <a:cs typeface="Times New Roman"/>
              </a:rPr>
              <a:t>-</a:t>
            </a:r>
            <a:r>
              <a:rPr lang="en-US" sz="2500" u="sng" dirty="0" smtClean="0">
                <a:latin typeface="Times New Roman"/>
                <a:cs typeface="Times New Roman"/>
              </a:rPr>
              <a:t>Nobody </a:t>
            </a:r>
            <a:r>
              <a:rPr lang="en-US" sz="2500" u="sng" dirty="0">
                <a:latin typeface="Times New Roman"/>
                <a:cs typeface="Times New Roman"/>
              </a:rPr>
              <a:t>goes </a:t>
            </a:r>
            <a:r>
              <a:rPr lang="en-US" sz="2500" dirty="0">
                <a:latin typeface="Times New Roman"/>
                <a:cs typeface="Times New Roman"/>
              </a:rPr>
              <a:t>to the restaurant because it's </a:t>
            </a:r>
            <a:r>
              <a:rPr lang="en-US" sz="2500" u="sng" dirty="0">
                <a:latin typeface="Times New Roman"/>
                <a:cs typeface="Times New Roman"/>
              </a:rPr>
              <a:t>too crowded</a:t>
            </a:r>
            <a:r>
              <a:rPr lang="en-US" sz="2500" dirty="0">
                <a:latin typeface="Times New Roman"/>
                <a:cs typeface="Times New Roman"/>
              </a:rPr>
              <a:t>.</a:t>
            </a:r>
            <a:endParaRPr lang="en-US" sz="25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6858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3600" dirty="0"/>
              <a:t>a statement that </a:t>
            </a:r>
            <a:r>
              <a:rPr lang="en-US" sz="3600" u="sng" dirty="0"/>
              <a:t>contradicts itself</a:t>
            </a:r>
            <a:r>
              <a:rPr lang="en-US" sz="3600" dirty="0"/>
              <a:t> and still seems true somehow.</a:t>
            </a:r>
            <a:endParaRPr lang="en-US" sz="36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5318125" y="3429000"/>
            <a:ext cx="3597275" cy="3200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00FFFF"/>
            </a:gs>
          </a:gsLst>
          <a:lin ang="0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HYPERBOLE</a:t>
            </a:r>
          </a:p>
        </p:txBody>
      </p:sp>
      <p:sp>
        <p:nvSpPr>
          <p:cNvPr id="95" name="Shape 95"/>
          <p:cNvSpPr/>
          <p:nvPr/>
        </p:nvSpPr>
        <p:spPr>
          <a:xfrm>
            <a:off x="228600" y="3276600"/>
            <a:ext cx="5029199" cy="335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r>
              <a:rPr lang="en-US" sz="3000" b="0" i="1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3000" b="0" i="1" u="none" strike="noStrike" cap="none" baseline="0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-I’m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hungry I could eat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horse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</a:p>
          <a:p>
            <a:r>
              <a:rPr lang="en-US" sz="2500" dirty="0" smtClean="0">
                <a:latin typeface="Times New Roman"/>
                <a:cs typeface="Times New Roman"/>
              </a:rPr>
              <a:t>-This </a:t>
            </a:r>
            <a:r>
              <a:rPr lang="en-US" sz="2500" dirty="0">
                <a:latin typeface="Times New Roman"/>
                <a:cs typeface="Times New Roman"/>
              </a:rPr>
              <a:t>car goes faster than the speed of light.</a:t>
            </a:r>
          </a:p>
          <a:p>
            <a:r>
              <a:rPr lang="en-US" sz="2500" dirty="0" smtClean="0">
                <a:latin typeface="Times New Roman"/>
                <a:cs typeface="Times New Roman"/>
              </a:rPr>
              <a:t>-Our </a:t>
            </a:r>
            <a:r>
              <a:rPr lang="en-US" sz="2500" dirty="0">
                <a:latin typeface="Times New Roman"/>
                <a:cs typeface="Times New Roman"/>
              </a:rPr>
              <a:t>new house cost a bazillion dollars.</a:t>
            </a:r>
            <a:endParaRPr lang="en-US" sz="25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858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an obvious </a:t>
            </a:r>
            <a:r>
              <a:rPr lang="en-US" sz="3600" b="0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exaggeration</a:t>
            </a: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or overstatement.</a:t>
            </a:r>
          </a:p>
        </p:txBody>
      </p:sp>
      <p:sp>
        <p:nvSpPr>
          <p:cNvPr id="97" name="Shape 97"/>
          <p:cNvSpPr/>
          <p:nvPr/>
        </p:nvSpPr>
        <p:spPr>
          <a:xfrm>
            <a:off x="5257800" y="3200400"/>
            <a:ext cx="3524250" cy="3352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00FFFF"/>
            </a:gs>
          </a:gsLst>
          <a:lin ang="0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SIMILE</a:t>
            </a:r>
          </a:p>
        </p:txBody>
      </p:sp>
      <p:sp>
        <p:nvSpPr>
          <p:cNvPr id="103" name="Shape 103"/>
          <p:cNvSpPr/>
          <p:nvPr/>
        </p:nvSpPr>
        <p:spPr>
          <a:xfrm>
            <a:off x="228600" y="3124200"/>
            <a:ext cx="4648199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r>
              <a:rPr lang="en-US" sz="3000" b="0" i="1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3000" i="1" dirty="0">
              <a:solidFill>
                <a:schemeClr val="dk2"/>
              </a:solidFill>
              <a:ea typeface="Times New Roman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 like a cat, lightly and quietly.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 </a:t>
            </a: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bad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mood passed as quickly as an afternoon rain shower.</a:t>
            </a:r>
          </a:p>
        </p:txBody>
      </p:sp>
      <p:sp>
        <p:nvSpPr>
          <p:cNvPr id="104" name="Shape 104"/>
          <p:cNvSpPr/>
          <p:nvPr/>
        </p:nvSpPr>
        <p:spPr>
          <a:xfrm>
            <a:off x="685800" y="1752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an expression comparing one thing to another using the words “</a:t>
            </a:r>
            <a:r>
              <a:rPr lang="en-US" sz="3200" b="0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lang="en-US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 or “</a:t>
            </a:r>
            <a:r>
              <a:rPr lang="en-US" sz="3200" b="0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en-US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</a:p>
        </p:txBody>
      </p:sp>
      <p:sp>
        <p:nvSpPr>
          <p:cNvPr id="105" name="Shape 105"/>
          <p:cNvSpPr/>
          <p:nvPr/>
        </p:nvSpPr>
        <p:spPr>
          <a:xfrm>
            <a:off x="4953000" y="3263900"/>
            <a:ext cx="3886200" cy="3278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00FFFF"/>
            </a:gs>
          </a:gsLst>
          <a:lin ang="0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METAPHOR</a:t>
            </a:r>
          </a:p>
        </p:txBody>
      </p:sp>
      <p:sp>
        <p:nvSpPr>
          <p:cNvPr id="111" name="Shape 111"/>
          <p:cNvSpPr/>
          <p:nvPr/>
        </p:nvSpPr>
        <p:spPr>
          <a:xfrm>
            <a:off x="304800" y="3124200"/>
            <a:ext cx="4876799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r>
              <a:rPr lang="en-US" sz="3000" b="0" i="1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a statue, waiting to hear the news.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a mother hen, trying to take care of everyone around her.</a:t>
            </a:r>
          </a:p>
        </p:txBody>
      </p:sp>
      <p:sp>
        <p:nvSpPr>
          <p:cNvPr id="112" name="Shape 112"/>
          <p:cNvSpPr/>
          <p:nvPr/>
        </p:nvSpPr>
        <p:spPr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 comparison of two unlike things without using the words “</a:t>
            </a:r>
            <a:r>
              <a:rPr lang="en-US" sz="3600" b="0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 or “</a:t>
            </a:r>
            <a:r>
              <a:rPr lang="en-US" sz="3600" b="0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</a:p>
        </p:txBody>
      </p:sp>
      <p:sp>
        <p:nvSpPr>
          <p:cNvPr id="113" name="Shape 113"/>
          <p:cNvSpPr/>
          <p:nvPr/>
        </p:nvSpPr>
        <p:spPr>
          <a:xfrm>
            <a:off x="5410200" y="3048000"/>
            <a:ext cx="3454399" cy="35226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POETRY CATEGORIES</a:t>
            </a:r>
            <a:endParaRPr lang="en-US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222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1365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800" b="1" smtClean="0">
                <a:latin typeface="Constantia" charset="0"/>
              </a:rPr>
              <a:t>Narrative Poem: </a:t>
            </a:r>
            <a:r>
              <a:rPr lang="en-US" sz="2800" smtClean="0">
                <a:latin typeface="Constantia" charset="0"/>
              </a:rPr>
              <a:t>A poem that tells a story.  Narrative poems are usually contrasted with lyric poems.</a:t>
            </a:r>
          </a:p>
          <a:p>
            <a:pPr>
              <a:buFont typeface="Wingdings 2" charset="0"/>
              <a:buNone/>
            </a:pPr>
            <a:endParaRPr lang="en-US" sz="2800" b="1" smtClean="0">
              <a:latin typeface="Constantia" charset="0"/>
            </a:endParaRPr>
          </a:p>
          <a:p>
            <a:r>
              <a:rPr lang="en-US" sz="2800" b="1" smtClean="0">
                <a:latin typeface="Constantia" charset="0"/>
              </a:rPr>
              <a:t>Lyric Poem: </a:t>
            </a:r>
            <a:r>
              <a:rPr lang="en-US" sz="2800" smtClean="0">
                <a:latin typeface="Constantia" charset="0"/>
              </a:rPr>
              <a:t>Poetry that expresses a speaker</a:t>
            </a:r>
            <a:r>
              <a:rPr lang="ja-JP" altLang="en-US" sz="2800" smtClean="0">
                <a:latin typeface="Constantia" charset="0"/>
              </a:rPr>
              <a:t>’</a:t>
            </a:r>
            <a:r>
              <a:rPr lang="en-US" sz="2800" smtClean="0">
                <a:latin typeface="Constantia" charset="0"/>
              </a:rPr>
              <a:t>s personal thoughts or feelings.</a:t>
            </a:r>
          </a:p>
          <a:p>
            <a:pPr>
              <a:buFont typeface="Wingdings 2" charset="0"/>
              <a:buNone/>
            </a:pPr>
            <a:endParaRPr lang="en-US" sz="2800" b="1" smtClean="0">
              <a:latin typeface="Constantia" charset="0"/>
            </a:endParaRPr>
          </a:p>
          <a:p>
            <a:r>
              <a:rPr lang="en-US" sz="2800" b="1" smtClean="0">
                <a:latin typeface="Constantia" charset="0"/>
              </a:rPr>
              <a:t>Free Verse: </a:t>
            </a:r>
            <a:r>
              <a:rPr lang="en-US" sz="2800" smtClean="0">
                <a:latin typeface="Constantia" charset="0"/>
              </a:rPr>
              <a:t>Poetry that has no fixed pattern of meter, rhyme, line length, or stanza arrangement.</a:t>
            </a:r>
            <a:endParaRPr lang="en-US" sz="2800" b="1" smtClean="0">
              <a:latin typeface="Constantia" charset="0"/>
            </a:endParaRPr>
          </a:p>
          <a:p>
            <a:pPr>
              <a:buFont typeface="Wingdings 2" charset="0"/>
              <a:buNone/>
            </a:pPr>
            <a:endParaRPr lang="en-US" sz="28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3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Custom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583</Words>
  <Application>Microsoft Macintosh PowerPoint</Application>
  <PresentationFormat>On-screen Show (4:3)</PresentationFormat>
  <Paragraphs>79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Theme</vt:lpstr>
      <vt:lpstr>Literary Devices: Interesting when you read, useful when you write!</vt:lpstr>
      <vt:lpstr>ONOMATOPOEIA</vt:lpstr>
      <vt:lpstr>PERSONIFICATION</vt:lpstr>
      <vt:lpstr>ALLITERATION</vt:lpstr>
      <vt:lpstr>PARADOX</vt:lpstr>
      <vt:lpstr>HYPERBOLE</vt:lpstr>
      <vt:lpstr>SIMILE</vt:lpstr>
      <vt:lpstr>METAPHOR</vt:lpstr>
      <vt:lpstr>POETRY CATEGORIES</vt:lpstr>
      <vt:lpstr>TWO TYPES OF RHYME</vt:lpstr>
      <vt:lpstr>RHYME SCHEME</vt:lpstr>
      <vt:lpstr>STANZA</vt:lpstr>
      <vt:lpstr>RHYTHM</vt:lpstr>
      <vt:lpstr>METER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Fabulous 15 Literary Devices</dc:title>
  <dc:creator>Kristen Small</dc:creator>
  <cp:lastModifiedBy>Rachel Cottom</cp:lastModifiedBy>
  <cp:revision>16</cp:revision>
  <dcterms:modified xsi:type="dcterms:W3CDTF">2018-05-29T12:16:31Z</dcterms:modified>
</cp:coreProperties>
</file>